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3"/>
  </p:notesMasterIdLst>
  <p:sldIdLst>
    <p:sldId id="284" r:id="rId2"/>
    <p:sldId id="640" r:id="rId3"/>
    <p:sldId id="404" r:id="rId4"/>
    <p:sldId id="812" r:id="rId5"/>
    <p:sldId id="405" r:id="rId6"/>
    <p:sldId id="612" r:id="rId7"/>
    <p:sldId id="613" r:id="rId8"/>
    <p:sldId id="627" r:id="rId9"/>
    <p:sldId id="639" r:id="rId10"/>
    <p:sldId id="628" r:id="rId11"/>
    <p:sldId id="629" r:id="rId12"/>
    <p:sldId id="630" r:id="rId13"/>
    <p:sldId id="633" r:id="rId14"/>
    <p:sldId id="631" r:id="rId15"/>
    <p:sldId id="632" r:id="rId16"/>
    <p:sldId id="634" r:id="rId17"/>
    <p:sldId id="635" r:id="rId18"/>
    <p:sldId id="636" r:id="rId19"/>
    <p:sldId id="637" r:id="rId20"/>
    <p:sldId id="614" r:id="rId21"/>
    <p:sldId id="615" r:id="rId22"/>
    <p:sldId id="616" r:id="rId23"/>
    <p:sldId id="617" r:id="rId24"/>
    <p:sldId id="618" r:id="rId25"/>
    <p:sldId id="619" r:id="rId26"/>
    <p:sldId id="621" r:id="rId27"/>
    <p:sldId id="622" r:id="rId28"/>
    <p:sldId id="623" r:id="rId29"/>
    <p:sldId id="624" r:id="rId30"/>
    <p:sldId id="625" r:id="rId31"/>
    <p:sldId id="626" r:id="rId32"/>
    <p:sldId id="638" r:id="rId33"/>
    <p:sldId id="573" r:id="rId34"/>
    <p:sldId id="572" r:id="rId35"/>
    <p:sldId id="585" r:id="rId36"/>
    <p:sldId id="586" r:id="rId37"/>
    <p:sldId id="587" r:id="rId38"/>
    <p:sldId id="588" r:id="rId39"/>
    <p:sldId id="589" r:id="rId40"/>
    <p:sldId id="590" r:id="rId41"/>
    <p:sldId id="642" r:id="rId42"/>
    <p:sldId id="646" r:id="rId43"/>
    <p:sldId id="647" r:id="rId44"/>
    <p:sldId id="650" r:id="rId45"/>
    <p:sldId id="644" r:id="rId46"/>
    <p:sldId id="814" r:id="rId47"/>
    <p:sldId id="815" r:id="rId48"/>
    <p:sldId id="816" r:id="rId49"/>
    <p:sldId id="817" r:id="rId50"/>
    <p:sldId id="649" r:id="rId51"/>
    <p:sldId id="818" r:id="rId52"/>
    <p:sldId id="819" r:id="rId53"/>
    <p:sldId id="820" r:id="rId54"/>
    <p:sldId id="821" r:id="rId55"/>
    <p:sldId id="822" r:id="rId56"/>
    <p:sldId id="823" r:id="rId57"/>
    <p:sldId id="824" r:id="rId58"/>
    <p:sldId id="645" r:id="rId59"/>
    <p:sldId id="563" r:id="rId60"/>
    <p:sldId id="564" r:id="rId61"/>
    <p:sldId id="565" r:id="rId62"/>
    <p:sldId id="653" r:id="rId63"/>
    <p:sldId id="651" r:id="rId64"/>
    <p:sldId id="652" r:id="rId65"/>
    <p:sldId id="567" r:id="rId66"/>
    <p:sldId id="568" r:id="rId67"/>
    <p:sldId id="569" r:id="rId68"/>
    <p:sldId id="570" r:id="rId69"/>
    <p:sldId id="571" r:id="rId70"/>
    <p:sldId id="654" r:id="rId71"/>
    <p:sldId id="655" r:id="rId72"/>
    <p:sldId id="656" r:id="rId73"/>
    <p:sldId id="657" r:id="rId74"/>
    <p:sldId id="658" r:id="rId75"/>
    <p:sldId id="659" r:id="rId76"/>
    <p:sldId id="660" r:id="rId77"/>
    <p:sldId id="661" r:id="rId78"/>
    <p:sldId id="813" r:id="rId79"/>
    <p:sldId id="664" r:id="rId80"/>
    <p:sldId id="662" r:id="rId81"/>
    <p:sldId id="667" r:id="rId82"/>
    <p:sldId id="668" r:id="rId83"/>
    <p:sldId id="669" r:id="rId84"/>
    <p:sldId id="825" r:id="rId85"/>
    <p:sldId id="671" r:id="rId86"/>
    <p:sldId id="672" r:id="rId87"/>
    <p:sldId id="673" r:id="rId88"/>
    <p:sldId id="674" r:id="rId89"/>
    <p:sldId id="675" r:id="rId90"/>
    <p:sldId id="665" r:id="rId91"/>
    <p:sldId id="676" r:id="rId92"/>
    <p:sldId id="677" r:id="rId93"/>
    <p:sldId id="678" r:id="rId94"/>
    <p:sldId id="680" r:id="rId95"/>
    <p:sldId id="826" r:id="rId96"/>
    <p:sldId id="827" r:id="rId97"/>
    <p:sldId id="682" r:id="rId98"/>
    <p:sldId id="683" r:id="rId99"/>
    <p:sldId id="684" r:id="rId100"/>
    <p:sldId id="828" r:id="rId101"/>
    <p:sldId id="666" r:id="rId102"/>
    <p:sldId id="686" r:id="rId103"/>
    <p:sldId id="695" r:id="rId104"/>
    <p:sldId id="696" r:id="rId105"/>
    <p:sldId id="697" r:id="rId106"/>
    <p:sldId id="687" r:id="rId107"/>
    <p:sldId id="688" r:id="rId108"/>
    <p:sldId id="689" r:id="rId109"/>
    <p:sldId id="690" r:id="rId110"/>
    <p:sldId id="691" r:id="rId111"/>
    <p:sldId id="692" r:id="rId112"/>
    <p:sldId id="693" r:id="rId113"/>
    <p:sldId id="698" r:id="rId114"/>
    <p:sldId id="699" r:id="rId115"/>
    <p:sldId id="700" r:id="rId116"/>
    <p:sldId id="701" r:id="rId117"/>
    <p:sldId id="702" r:id="rId118"/>
    <p:sldId id="703" r:id="rId119"/>
    <p:sldId id="704" r:id="rId120"/>
    <p:sldId id="709" r:id="rId121"/>
    <p:sldId id="710" r:id="rId122"/>
    <p:sldId id="711" r:id="rId123"/>
    <p:sldId id="829" r:id="rId124"/>
    <p:sldId id="830" r:id="rId125"/>
    <p:sldId id="705" r:id="rId126"/>
    <p:sldId id="831" r:id="rId127"/>
    <p:sldId id="832" r:id="rId128"/>
    <p:sldId id="833" r:id="rId129"/>
    <p:sldId id="834" r:id="rId130"/>
    <p:sldId id="835" r:id="rId131"/>
    <p:sldId id="836" r:id="rId132"/>
    <p:sldId id="837" r:id="rId133"/>
    <p:sldId id="838" r:id="rId134"/>
    <p:sldId id="839" r:id="rId135"/>
    <p:sldId id="840" r:id="rId136"/>
    <p:sldId id="841" r:id="rId137"/>
    <p:sldId id="706" r:id="rId138"/>
    <p:sldId id="730" r:id="rId139"/>
    <p:sldId id="731" r:id="rId140"/>
    <p:sldId id="732" r:id="rId141"/>
    <p:sldId id="733" r:id="rId142"/>
    <p:sldId id="734" r:id="rId143"/>
    <p:sldId id="735" r:id="rId144"/>
    <p:sldId id="736" r:id="rId145"/>
    <p:sldId id="737" r:id="rId146"/>
    <p:sldId id="738" r:id="rId147"/>
    <p:sldId id="739" r:id="rId148"/>
    <p:sldId id="740" r:id="rId149"/>
    <p:sldId id="741" r:id="rId150"/>
    <p:sldId id="742" r:id="rId151"/>
    <p:sldId id="743" r:id="rId152"/>
    <p:sldId id="744" r:id="rId153"/>
    <p:sldId id="745" r:id="rId154"/>
    <p:sldId id="746" r:id="rId155"/>
    <p:sldId id="758" r:id="rId156"/>
    <p:sldId id="842" r:id="rId157"/>
    <p:sldId id="843" r:id="rId158"/>
    <p:sldId id="844" r:id="rId159"/>
    <p:sldId id="845" r:id="rId160"/>
    <p:sldId id="846" r:id="rId161"/>
    <p:sldId id="847" r:id="rId162"/>
    <p:sldId id="848" r:id="rId163"/>
    <p:sldId id="849" r:id="rId164"/>
    <p:sldId id="850" r:id="rId165"/>
    <p:sldId id="851" r:id="rId166"/>
    <p:sldId id="852" r:id="rId167"/>
    <p:sldId id="853" r:id="rId168"/>
    <p:sldId id="854" r:id="rId169"/>
    <p:sldId id="759" r:id="rId170"/>
    <p:sldId id="765" r:id="rId171"/>
    <p:sldId id="766" r:id="rId172"/>
    <p:sldId id="767" r:id="rId173"/>
    <p:sldId id="855" r:id="rId174"/>
    <p:sldId id="769" r:id="rId175"/>
    <p:sldId id="770" r:id="rId176"/>
    <p:sldId id="771" r:id="rId177"/>
    <p:sldId id="772" r:id="rId178"/>
    <p:sldId id="773" r:id="rId179"/>
    <p:sldId id="760" r:id="rId180"/>
    <p:sldId id="774" r:id="rId181"/>
    <p:sldId id="775" r:id="rId182"/>
    <p:sldId id="776" r:id="rId183"/>
    <p:sldId id="777" r:id="rId184"/>
    <p:sldId id="778" r:id="rId185"/>
    <p:sldId id="779" r:id="rId186"/>
    <p:sldId id="780" r:id="rId187"/>
    <p:sldId id="781" r:id="rId188"/>
    <p:sldId id="782" r:id="rId189"/>
    <p:sldId id="783" r:id="rId190"/>
    <p:sldId id="784" r:id="rId191"/>
    <p:sldId id="785" r:id="rId192"/>
    <p:sldId id="786" r:id="rId193"/>
    <p:sldId id="787" r:id="rId194"/>
    <p:sldId id="788" r:id="rId195"/>
    <p:sldId id="789" r:id="rId196"/>
    <p:sldId id="790" r:id="rId197"/>
    <p:sldId id="803" r:id="rId198"/>
    <p:sldId id="551" r:id="rId199"/>
    <p:sldId id="552" r:id="rId200"/>
    <p:sldId id="553" r:id="rId201"/>
    <p:sldId id="792" r:id="rId202"/>
    <p:sldId id="793" r:id="rId203"/>
    <p:sldId id="794" r:id="rId204"/>
    <p:sldId id="795" r:id="rId205"/>
    <p:sldId id="796" r:id="rId206"/>
    <p:sldId id="797" r:id="rId207"/>
    <p:sldId id="798" r:id="rId208"/>
    <p:sldId id="799" r:id="rId209"/>
    <p:sldId id="800" r:id="rId210"/>
    <p:sldId id="801" r:id="rId211"/>
    <p:sldId id="802" r:id="rId212"/>
    <p:sldId id="804" r:id="rId213"/>
    <p:sldId id="421" r:id="rId214"/>
    <p:sldId id="806" r:id="rId215"/>
    <p:sldId id="807" r:id="rId216"/>
    <p:sldId id="808" r:id="rId217"/>
    <p:sldId id="805" r:id="rId218"/>
    <p:sldId id="809" r:id="rId219"/>
    <p:sldId id="810" r:id="rId220"/>
    <p:sldId id="811" r:id="rId221"/>
    <p:sldId id="856" r:id="rId2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-A-001" initials="2" lastIdx="1" clrIdx="0">
    <p:extLst>
      <p:ext uri="{19B8F6BF-5375-455C-9EA6-DF929625EA0E}">
        <p15:presenceInfo xmlns:p15="http://schemas.microsoft.com/office/powerpoint/2012/main" userId="7981748e99a8fd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54243A67-5868-4628-A30F-E8346B07CF51}" type="datetimeFigureOut">
              <a:rPr lang="ko-KR" altLang="en-US" smtClean="0"/>
              <a:pPr/>
              <a:t>2023-03-24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91AAAEB0-E8F2-4F95-BA73-C125FC5CD3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34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2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9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1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8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4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86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30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4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7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8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1A3AF6F1-474D-42C5-B251-2D3182D68B6E}" type="datetimeFigureOut">
              <a:rPr lang="ko-KR" altLang="en-US" smtClean="0"/>
              <a:pPr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F4BEAB0C-3553-4F5C-A487-95DD786B4D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71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j-cs"/>
        </a:defRPr>
      </a:lvl1pPr>
    </p:titleStyle>
    <p:bodyStyle>
      <a:lvl1pPr marL="228606" indent="-228606" algn="l" defTabSz="914423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1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29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41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52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63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4-3-view_item-1-41af0d2fb4574ccb9691842e63e5a4be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5-1-add_to_cart-371d37b348ac448b890b63f3a7548ed2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5-3-add_to_cart-46c6775195ca4f7b86a33161c7e44050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6-1-purchase-95222af97a63478e809f4288cfb0ec11" TargetMode="Externa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6-1-purchase-95222af97a63478e809f4288cfb0ec11" TargetMode="Externa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5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6-1-purchase-95222af97a63478e809f4288cfb0ec11" TargetMode="Externa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6-3-purchase-b05f3168974842bfa9b0db9ebb8a4f89" TargetMode="External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mong.com/@%EA%B5%AC%EA%B8%80%EC%95%A0%EB%84%90%EB%A6%AC%ED%8B%B1%EC%8A%A4" TargetMode="External"/><Relationship Id="rId4" Type="http://schemas.openxmlformats.org/officeDocument/2006/relationships/hyperlink" Target="mailto:xodud2972@gmail.com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97.xml"/><Relationship Id="rId3" Type="http://schemas.openxmlformats.org/officeDocument/2006/relationships/slide" Target="slide41.xml"/><Relationship Id="rId7" Type="http://schemas.openxmlformats.org/officeDocument/2006/relationships/slide" Target="slide155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5.xml"/><Relationship Id="rId5" Type="http://schemas.openxmlformats.org/officeDocument/2006/relationships/slide" Target="slide79.xml"/><Relationship Id="rId4" Type="http://schemas.openxmlformats.org/officeDocument/2006/relationships/slide" Target="slide7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0.png"/><Relationship Id="rId4" Type="http://schemas.microsoft.com/office/2007/relationships/hdphoto" Target="../media/hdphoto5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4-1-view_item-1-9048d23398be4f7883a23291c527bdff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ew Adswerve Overview Guide: Master the Basics of Google Analytics 4 (GA4)  for Web - Adswerve">
            <a:extLst>
              <a:ext uri="{FF2B5EF4-FFF2-40B4-BE49-F238E27FC236}">
                <a16:creationId xmlns:a16="http://schemas.microsoft.com/office/drawing/2014/main" id="{9EBA6356-0A59-52C5-2274-0B2BA2324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" y="1"/>
            <a:ext cx="1218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57819" y="757884"/>
            <a:ext cx="45897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 </a:t>
            </a:r>
            <a:r>
              <a:rPr lang="en-US" altLang="ko-KR" sz="36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Analytics4</a:t>
            </a:r>
            <a:br>
              <a:rPr lang="en-US" altLang="ko-KR" sz="36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가이드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</a:t>
            </a:r>
            <a:r>
              <a:rPr lang="en-US" altLang="ko-KR" sz="1401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 i e w _ i t e m   &amp;   a d d _ t o _ c a r t  &amp;  p u r c h a s e </a:t>
            </a:r>
            <a:r>
              <a:rPr lang="en-US" altLang="ko-KR" sz="2000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500" spc="-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6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69035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Google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계정이 없는 경우 계정만들기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개인용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/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자녀 계정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직장 또는 비즈니스용 중에서 상황에 맞는 종류를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0" y="104642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774860" y="4476064"/>
            <a:ext cx="497884" cy="18737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3570799" y="426041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74861" y="4663441"/>
            <a:ext cx="913518" cy="76477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4565566" y="449268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28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5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948104" y="21334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244591"/>
            <a:ext cx="1809580" cy="37391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2" y="2405892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1" y="1237647"/>
            <a:ext cx="875759" cy="2603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1267432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7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D55FB3-CBFE-EB5D-1F2F-0BED94903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20" y="2959641"/>
            <a:ext cx="711156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4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고도몰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3042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4597392" y="17344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8" y="1820643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1788817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3" y="1582480"/>
            <a:ext cx="3945951" cy="120228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7600214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" y="89322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7" y="4996106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3145082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332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링크에 있는 소스코드를 복사하여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 “새탭에서 링크 열기” 를 클릭하여 접속 후 보이는 회색 박스 우측싱단에 에  “복사＂버튼을 눌러 코드를 복사합니다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https://wary-crabapple-1b0.notion.site/4-3-view_item-1-41af0d2fb4574ccb9691842e63e5a4be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[dataLayer] GA4-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7559" y="221659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67520" y="2327718"/>
            <a:ext cx="3575969" cy="14922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2713174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4" y="1267432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3857559" y="37580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67519" y="3869131"/>
            <a:ext cx="4001214" cy="121986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0580758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24935" y="227231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5" y="2383444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2663197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5" y="885605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5860" y="37212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8593" y="3931741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3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5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1967238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986283" y="19922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5" y="2202695"/>
            <a:ext cx="3359735" cy="4656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3" y="1842342"/>
            <a:ext cx="542002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6133352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6" y="1595865"/>
            <a:ext cx="3974878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755692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1355369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새로운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Gmail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주소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2320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59966" y="3707476"/>
            <a:ext cx="930144" cy="2078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2855906" y="35122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204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9" y="2282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1" y="2492678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5321859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6" y="2404008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3645169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748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2556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view_item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7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60" y="2764071"/>
            <a:ext cx="1450652" cy="3033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202121" y="3473620"/>
            <a:ext cx="1500411" cy="1883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3933165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6" y="3462895"/>
            <a:ext cx="235682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7205437" y="340987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341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5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89119" y="186095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486750" y="180793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7278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214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3734968" y="31047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1073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7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3825099" y="417706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3" y="5486400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3825099" y="53379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333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“GA4_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(view_item)”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72493" y="201058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470125" y="195756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34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132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[ecommerce] GA4-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9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661894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5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8541490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810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태그 항목에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43527" y="2200053"/>
            <a:ext cx="2214815" cy="46002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959005" y="198959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681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F229CE-E73B-27DA-A9AF-1398673AC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800" y="2959641"/>
            <a:ext cx="818640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4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고도몰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589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148837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70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/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사용자이름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비밀번호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확인 모두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2. 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139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01777" y="3009207"/>
            <a:ext cx="1919359" cy="152123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2874808" y="281400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17711" y="4733951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4282430" y="457200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944BDB-E202-3575-2596-B696D498A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3812" t="32788" r="61584" b="64874"/>
          <a:stretch/>
        </p:blipFill>
        <p:spPr>
          <a:xfrm>
            <a:off x="3163188" y="3447862"/>
            <a:ext cx="430913" cy="1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895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1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2" y="29851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23852"/>
            <a:ext cx="593929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454929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97366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4"/>
            <a:ext cx="3995998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0877555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5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1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7983918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4" y="87729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13416" y="1113973"/>
            <a:ext cx="2690886" cy="2710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링크에 있는 소스코드를 복사하여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 “새탭에서 링크 열기” 를 클릭하여 접속 후 보이는 회색 박스 우측싱단에 에  “복사＂버튼을 눌러 코드를 복사합니다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https://wary-crabapple-1b0.notion.site/5-1-add_to_cart-371d37b348ac448b890b63f3a7548ed2</a:t>
            </a: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757" y="22429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718" y="2354102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2660525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86" y="1267432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6" name="타원 15"/>
          <p:cNvSpPr/>
          <p:nvPr/>
        </p:nvSpPr>
        <p:spPr>
          <a:xfrm>
            <a:off x="8517409" y="114104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371" y="1252172"/>
            <a:ext cx="441569" cy="219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781" y="1228205"/>
            <a:ext cx="898522" cy="3095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538" y="126251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2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4728" y="38805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8" y="3991655"/>
            <a:ext cx="2658171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2" y="5827781"/>
            <a:ext cx="3799209" cy="127824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73440" y="2539031"/>
            <a:ext cx="553093" cy="22110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6" name="타원 15"/>
          <p:cNvSpPr/>
          <p:nvPr/>
        </p:nvSpPr>
        <p:spPr>
          <a:xfrm>
            <a:off x="567538" y="23905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21" y="1253370"/>
            <a:ext cx="875759" cy="2603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80" y="1283156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50AF7B-6137-06E0-0A1C-56A26803D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800" y="2959641"/>
            <a:ext cx="818640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4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고도몰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925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" y="89391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9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4"/>
            <a:ext cx="620862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1" y="1253370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580" y="1283156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1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84789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7" y="1582480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1" y="1203266"/>
            <a:ext cx="898522" cy="3095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8" y="126251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5" y="33816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6" y="3492767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1363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664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56865" y="27263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66826" y="2837446"/>
            <a:ext cx="1259554" cy="11478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1" y="1203266"/>
            <a:ext cx="898522" cy="3095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8" y="1237579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복구 이메일 주소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생일의 연도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월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일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성별 을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9067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551267" y="2968493"/>
            <a:ext cx="615142" cy="11199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82531" y="2759827"/>
            <a:ext cx="2163294" cy="18537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726438" y="263122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18903" y="4908767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4291935" y="474681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281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439544" y="49818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49505" y="5092967"/>
            <a:ext cx="4757135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32707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286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일부 클릭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정규식 내용은 아래 내용을 복사하여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쇼핑하기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확인</a:t>
            </a: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3" y="23080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4" y="2419159"/>
            <a:ext cx="1294191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3874183" y="279046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638987" y="1161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9" y="1272872"/>
            <a:ext cx="1025234" cy="22282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0" name="타원 19"/>
          <p:cNvSpPr/>
          <p:nvPr/>
        </p:nvSpPr>
        <p:spPr>
          <a:xfrm>
            <a:off x="8491147" y="11534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01108" y="1264559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89" y="2875546"/>
            <a:ext cx="1174613" cy="224201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084144" y="2880309"/>
            <a:ext cx="3559345" cy="1825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781" y="1228205"/>
            <a:ext cx="898522" cy="309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538" y="126251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1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4" y="249922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6" y="2610352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4558599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1" y="1856666"/>
            <a:ext cx="609776" cy="1612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1" y="1253370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580" y="1283156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20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2" y="1654389"/>
            <a:ext cx="3995826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1" y="1228205"/>
            <a:ext cx="898522" cy="3095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8" y="126251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5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6" y="5469930"/>
            <a:ext cx="2790146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00205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2402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add_to_cart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을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6" y="1267432"/>
            <a:ext cx="186468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3772062" y="21993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82023" y="2310506"/>
            <a:ext cx="739606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8554306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3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1" y="1228205"/>
            <a:ext cx="898522" cy="3095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8" y="126251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7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4" y="22947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405892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2" y="2405892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948104" y="266916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4" y="2780295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1" y="1253370"/>
            <a:ext cx="875759" cy="2603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580" y="1283156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6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1F00B5-CFA0-D7FA-990C-4D7DFCED8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800" y="2959641"/>
            <a:ext cx="818640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4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고도몰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2899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2" y="17344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8" y="1820643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6657297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3" y="1582480"/>
            <a:ext cx="3945951" cy="120228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646808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1197426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전환번호 인증절차가 있기때문에 본인의 전화번호를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인증번호를 받기 위해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24006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491346" y="3670300"/>
            <a:ext cx="615142" cy="11199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043339" y="2909686"/>
            <a:ext cx="1952610" cy="106379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916371" y="271448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18903" y="4125218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2" name="타원 11"/>
          <p:cNvSpPr/>
          <p:nvPr/>
        </p:nvSpPr>
        <p:spPr>
          <a:xfrm>
            <a:off x="4283623" y="396326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971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7" y="4996106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3672991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4" y="89442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1"/>
            <a:ext cx="2690886" cy="311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en-US" altLang="ko-KR" sz="100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링크에 있는 소스코드를 복사하여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 “새탭에서 링크 열기” 를 클릭하여 접속 후 보이는 회색 박스 우측싱단에 에  “복사＂버튼을 눌러 코드를 복사합니다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https://wary-crabapple-1b0.notion.site/5-3-add_to_cart-46c6775195ca4f7b86a33161c7e44050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[dataLayer] GA4-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79" y="21767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39" y="2310731"/>
            <a:ext cx="3963115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2713174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4" y="1267432"/>
            <a:ext cx="146598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3788979" y="375491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98939" y="3866039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10703239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94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1" y="26447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5" y="2886192"/>
            <a:ext cx="6841615" cy="16024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7455945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48" y="36956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80" y="3906111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3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5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6965124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5" y="227780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5" y="2413153"/>
            <a:ext cx="3359735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3" y="1842342"/>
            <a:ext cx="542002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6874022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6" y="1595865"/>
            <a:ext cx="3974878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339066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9" y="2282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1" y="2492678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43203431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6" y="2404008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4489320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748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2710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add_to_cart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7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60" y="2764071"/>
            <a:ext cx="1450652" cy="3033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3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3933165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6" y="3462895"/>
            <a:ext cx="235682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7205437" y="340987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14323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19" y="2059072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486750" y="2006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59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105611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휴대전화로 인증번호가 도착하면 인증번호를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확인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82134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243695" y="3517133"/>
            <a:ext cx="615142" cy="11199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17711" y="4193622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4282430" y="403166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43339" y="3638162"/>
            <a:ext cx="1952610" cy="28544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2" name="타원 11"/>
          <p:cNvSpPr/>
          <p:nvPr/>
        </p:nvSpPr>
        <p:spPr>
          <a:xfrm>
            <a:off x="2891768" y="350052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070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214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34968" y="31047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1499331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7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3825099" y="417706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3" y="5486400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3825099" y="53379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0121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117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3" y="216021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470125" y="210719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2264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132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[ecommerce] GA4-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9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661894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5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8541490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18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4" y="2407873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950692" y="21974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4" y="2828788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2" name="타원 11"/>
          <p:cNvSpPr/>
          <p:nvPr/>
        </p:nvSpPr>
        <p:spPr>
          <a:xfrm>
            <a:off x="950692" y="261833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204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086649-C414-E13E-545D-3B78BD453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4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고도몰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6155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4" y="82024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2" y="305999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98669"/>
            <a:ext cx="593929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32" y="4232704"/>
            <a:ext cx="4478818" cy="2046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9" y="1186980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266" y="1216765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1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5114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4"/>
            <a:ext cx="3995998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1" y="1300681"/>
            <a:ext cx="898522" cy="2454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8" y="1315543"/>
            <a:ext cx="213727" cy="17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0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5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1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92758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13416" y="737115"/>
            <a:ext cx="2690886" cy="301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아래 링크에 있는 소스코드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상품배열 소스코드를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새탭에서 링크 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클릭하여 접속 후 보이는 회색 박스 우측싱단에 에 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눌러 코드를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https://wary-crabapple-1b0.notion.site/6-1-purchase-95222af97a63478e809f4288cfb0ec11</a:t>
            </a: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[GA4]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660525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86" y="1267432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6" name="타원 15"/>
          <p:cNvSpPr/>
          <p:nvPr/>
        </p:nvSpPr>
        <p:spPr>
          <a:xfrm>
            <a:off x="8517409" y="114104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371" y="1252172"/>
            <a:ext cx="441569" cy="219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424" y="2379189"/>
            <a:ext cx="3679346" cy="150809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9757" y="22429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718" y="2354102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781" y="1228205"/>
            <a:ext cx="898522" cy="3095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538" y="126251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8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6"/>
            <a:ext cx="10266402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7460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447999" y="4742514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4321031" y="458056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861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1" y="79627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16" y="41037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608475" y="31950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6" y="3306183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95" y="4390237"/>
            <a:ext cx="4478818" cy="20466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166377" y="4214894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196" y="1163835"/>
            <a:ext cx="875759" cy="2603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955" y="1193622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8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" y="87410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20" y="15380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81" y="1649181"/>
            <a:ext cx="3995826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1" y="1228205"/>
            <a:ext cx="898522" cy="3095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8" y="126251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6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1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2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58080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8"/>
            <a:ext cx="2690886" cy="3325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아래 링크에 있는 소스코드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결제금액 소스코드를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새탭에서 링크 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클릭하여 접속 후 보이는 회색 박스 우측싱단에 에 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눌러 코드를 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)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https://wary-crabapple-1b0.notion.site/6-1-purchase-95222af97a63478e809f4288cfb0ec11</a:t>
            </a: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결제 금액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7" y="23080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6" y="1262182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262" y="2419159"/>
            <a:ext cx="3710722" cy="1498087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781" y="1228205"/>
            <a:ext cx="898522" cy="309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538" y="126251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3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1" y="79627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16" y="443627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66377" y="4547404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4608475" y="31950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6" y="3306183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96" y="1162189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955" y="1191975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4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20" y="15380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81" y="1649181"/>
            <a:ext cx="3995826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1" y="1228205"/>
            <a:ext cx="898522" cy="3095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8" y="126251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2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1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2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31289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332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아래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링크에 있는 소스코드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주문번호 소스코드를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새탭에서 링크 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클릭하여 접속 후 보이는 회색 박스 우측싱단에 에 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눌러 코드를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https://wary-crabapple-1b0.notion.site/6-1-purchase-95222af97a63478e809f4288cfb0ec11</a:t>
            </a: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7" y="23080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6" y="1262182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781" y="1228205"/>
            <a:ext cx="898522" cy="309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538" y="126251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9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1176" y="45337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1136" y="4644896"/>
            <a:ext cx="2557726" cy="2201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121" y="2560476"/>
            <a:ext cx="583898" cy="21597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565929" y="24242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1" y="1253370"/>
            <a:ext cx="875759" cy="26036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580" y="1283156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FEC267-414F-55C4-F61D-2AF75060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4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고도몰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125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166649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 보호 및 약관 페이지가 나오면 스크롤을 하단으로 내립니다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989146"/>
            <a:ext cx="9360000" cy="50700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626541" y="4992052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591993" y="2485506"/>
            <a:ext cx="0" cy="298427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862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9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4"/>
            <a:ext cx="620862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77214778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7" y="1582480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58025506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5" y="262518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6" y="2736309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86672895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286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아래 내용을 복사하여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/order/order_end.php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 페이지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3" y="23080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4" y="2419159"/>
            <a:ext cx="1294191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3874183" y="279046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5" y="2884087"/>
            <a:ext cx="3282879" cy="163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2638987" y="1161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9" y="1272872"/>
            <a:ext cx="1025234" cy="22282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0" name="타원 19"/>
          <p:cNvSpPr/>
          <p:nvPr/>
        </p:nvSpPr>
        <p:spPr>
          <a:xfrm>
            <a:off x="8491147" y="11534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01108" y="1264559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38900" y="2884088"/>
            <a:ext cx="928123" cy="16391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881" y="2918148"/>
            <a:ext cx="807984" cy="1106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781" y="1228205"/>
            <a:ext cx="898522" cy="3095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538" y="126251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8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391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4" y="285667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6" y="2967800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4558599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1" y="1856666"/>
            <a:ext cx="609776" cy="1612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449926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20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2" y="1654389"/>
            <a:ext cx="3995826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83405500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5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6" y="5469930"/>
            <a:ext cx="2790146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416712882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2402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purchase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을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6" y="1267432"/>
            <a:ext cx="186468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3871816" y="22946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1778" y="2405771"/>
            <a:ext cx="2069641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8554306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3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46885273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7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4" y="250263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613758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2" y="2405892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948104" y="30266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4" y="3137790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43200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B4DB7E-24B7-5FDD-0E05-419B1DB8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121995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고도몰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326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6"/>
            <a:ext cx="9401878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개인정보보호 및 약관 페이지 하단에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가지 동의사항을 체크합니다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99745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918457" y="4143999"/>
            <a:ext cx="2052555" cy="92676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2791489" y="398204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168137" y="5203332"/>
            <a:ext cx="661558" cy="28307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4041169" y="504137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3022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2" y="17344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8" y="1820643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0361755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3" y="1582480"/>
            <a:ext cx="3945951" cy="120228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9661409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7" y="4996106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66316027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3386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링크에 있는 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새탭에서 링크 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클릭하여 접속 후 보이는 회색 박스 우측싱단에 에 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눌러 코드를 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)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https://wary-crabapple-1b0.notion.site/6-3-purchase-b05f3168974842bfa9b0db9ebb8a4f89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[dataLayer] GA4-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79" y="229823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39" y="2432221"/>
            <a:ext cx="3701742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2713174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4" y="1267432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3827079" y="42907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37039" y="4401831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89028830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주문완료페이지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1" y="28651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5" y="3106654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1204889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65201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48" y="3737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80" y="3947678"/>
            <a:ext cx="4033131" cy="104827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3" y="123928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338105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37656053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5" y="24357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5" y="2571095"/>
            <a:ext cx="3359735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3" y="1842342"/>
            <a:ext cx="542002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75419089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6" y="1595865"/>
            <a:ext cx="3974878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43057646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9" y="2282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1" y="2492678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72588559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6" y="2404008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41982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174962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설정은 선택사항이니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나중에 하기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3" y="98321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104108" y="3569543"/>
            <a:ext cx="520242" cy="18781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2985452" y="333726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6CA52C-7F78-DFED-9FFB-C052EA58A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3812" t="32788" r="61584" b="64874"/>
          <a:stretch/>
        </p:blipFill>
        <p:spPr>
          <a:xfrm>
            <a:off x="3239388" y="2662767"/>
            <a:ext cx="430913" cy="1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642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2556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purchase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7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60" y="2764071"/>
            <a:ext cx="1450652" cy="3033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3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3933165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6" y="3462895"/>
            <a:ext cx="235682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7205437" y="340987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61858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19" y="1876192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486750" y="18231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49533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0358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117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행 추가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클릭한 후 이전 슬라이드와 같은 방법으로 매개변수 이름과 값을 좌측 이미지와 같이 설정합니다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마지막 매개변수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currency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의 값은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KRW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직접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59969" y="306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62337" y="3119172"/>
            <a:ext cx="4017945" cy="13863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41479041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45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7" y="3315259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3825099" y="32622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9577" y="4609405"/>
            <a:ext cx="3961232" cy="12011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3825099" y="44230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53633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“GA4_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(purchase)”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3" y="2351404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470125" y="229838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9875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132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[ecommerce] GA4-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9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661894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5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8541490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4712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249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4" y="2596780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950692" y="238632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4" y="3237899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2" name="타원 11"/>
          <p:cNvSpPr/>
          <p:nvPr/>
        </p:nvSpPr>
        <p:spPr>
          <a:xfrm>
            <a:off x="950692" y="30274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6417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845E98-6EED-1BCD-A56E-F840C5403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14146" y="2959641"/>
            <a:ext cx="396371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7-1)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미리보기 기능 사용하여 디버깅하기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60067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7366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sz="2800"/>
              <a:t>7-1)</a:t>
            </a:r>
            <a:r>
              <a:rPr lang="en-US" altLang="ko-KR" sz="2800"/>
              <a:t> GTM </a:t>
            </a:r>
            <a:r>
              <a:rPr lang="ko-KR" altLang="en-US" sz="2800"/>
              <a:t>미리보기 기능 사용하여 디버깅하기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적용하기 전 오류가 있는지 혹은 데이터가 정상적으로 수집되는지를 확인하기 위하여 디버깅을 진행합니다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미리보기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8470670" y="1544429"/>
            <a:ext cx="557632" cy="2669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307064" y="13582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0147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101963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70"/>
            <a:ext cx="2690886" cy="1478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미리보기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새로생긴 페이지에 진입하였습니다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설치한 웹사이트의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작성합니다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56032" y="3483034"/>
            <a:ext cx="1057543" cy="37070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49217" y="3845354"/>
            <a:ext cx="555414" cy="20711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02851" y="33795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38180" y="37363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14" idx="3"/>
          </p:cNvCxnSpPr>
          <p:nvPr/>
        </p:nvCxnSpPr>
        <p:spPr>
          <a:xfrm flipV="1">
            <a:off x="4413576" y="3622911"/>
            <a:ext cx="2038025" cy="45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9012" y="3392076"/>
            <a:ext cx="2697405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/>
              <a:t>해당 </a:t>
            </a:r>
            <a:r>
              <a:rPr lang="en-US" altLang="ko-KR" sz="1200"/>
              <a:t>URL </a:t>
            </a:r>
            <a:r>
              <a:rPr lang="ko-KR" altLang="en-US" sz="1200"/>
              <a:t>입력란에는 </a:t>
            </a:r>
            <a:r>
              <a:rPr lang="en-US" altLang="ko-KR" sz="1200"/>
              <a:t>GTM</a:t>
            </a:r>
            <a:r>
              <a:rPr lang="ko-KR" altLang="en-US" sz="1200"/>
              <a:t>을 설치한</a:t>
            </a:r>
            <a:endParaRPr lang="en-US" altLang="ko-KR" sz="1200"/>
          </a:p>
          <a:p>
            <a:r>
              <a:rPr lang="ko-KR" altLang="en-US" sz="1200"/>
              <a:t>웹사이트 </a:t>
            </a:r>
            <a:r>
              <a:rPr lang="en-US" altLang="ko-KR" sz="1200"/>
              <a:t>URL</a:t>
            </a:r>
            <a:r>
              <a:rPr lang="ko-KR" altLang="en-US" sz="1200"/>
              <a:t>입력합니다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50675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F16C73-34CD-D7E5-BCF9-C6BE0185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82333" y="3075057"/>
            <a:ext cx="642733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가이드는새로운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계정을  생성하여 설치까지 진행하는 가이드입니다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가이드 내용과 같이 계정을 새로 생성하여 따라하시길 권장드립니다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4927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끝났습니다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홈페이지로 이동되었으니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758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802376" y="2788146"/>
            <a:ext cx="570119" cy="23540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3683721" y="25558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0333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90485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70"/>
            <a:ext cx="2690886" cy="2248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클릭하니 입력했던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의 웹사이트가 새로 열렸습니다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화면에 보여지는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웹페이지는는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사이트입니다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디버깅내용을 확인하는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페이지입니다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사용자 행동을 테스트하기 위하여 제공되는 디버깅 웹페이지입니다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905" y="873339"/>
            <a:ext cx="1221506" cy="24056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13411" y="885605"/>
            <a:ext cx="1188720" cy="22830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4691" y="1327179"/>
            <a:ext cx="1928553" cy="22730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0" y="80154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1582" y="80154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477" y="122387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23271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4" y="139897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70"/>
            <a:ext cx="2690886" cy="1632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웹페이지인 디버깅내용을 확인하는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페이지를 열어봅니다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“Connected”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라는 연결되었다는 내용의 문국가 확인된다면 미리보기 모드가 정상적으로 실행되었습니다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“continue”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001359" y="2674162"/>
            <a:ext cx="3524132" cy="155701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09455" y="260236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47775" y="3824357"/>
            <a:ext cx="622990" cy="24056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32479" y="371000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1006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3" y="97297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 </a:t>
            </a:r>
            <a:r>
              <a:rPr lang="en-US" altLang="ko-KR" sz="2800"/>
              <a:t>(</a:t>
            </a:r>
            <a:r>
              <a:rPr lang="ko-KR" altLang="en-US" sz="2800"/>
              <a:t>구조파악</a:t>
            </a:r>
            <a:r>
              <a:rPr lang="en-US" altLang="ko-KR" sz="2800"/>
              <a:t>)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70"/>
            <a:ext cx="2690886" cy="4866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Timelie : 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실행되는 모든 이벤트를 확인할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하나의 아이템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=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하나의 이벤트라고 생각하면 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Tags :  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실행된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Tag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Tag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Variables : 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Variable(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Variable name &amp; type return type, value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Data Layer :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웹 소스코드에서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push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실제로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가 어떻게 날아오는지 확인할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여기서 확인한 정보는 모두 변수로 활용 가능합니다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Errors :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에러가 있으면 표시합니다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tab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에 숫자가 없다면 에러도 없다는 뜻입니다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115296" y="2335338"/>
            <a:ext cx="1214740" cy="11726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360" y="233533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894306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6749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460306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362749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27285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29727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790844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693285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5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394272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296713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6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69691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" y="89308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69"/>
            <a:ext cx="2690886" cy="1478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현재 디버깅 웹페이지는 메인페이지입니다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FontTx/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 현재 페이지 제목을 클릭하고 실행되고있는 태그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(Tags Fired)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FontTx/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FontTx/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현재 실행되고있는 태그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＂GA4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클릭해봅니다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5072" y="2086486"/>
            <a:ext cx="1212228" cy="20713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76221" y="197213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72596" y="2825626"/>
            <a:ext cx="1545865" cy="55765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57300" y="271127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3042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" y="9090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70"/>
            <a:ext cx="2690886" cy="132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가 실행되는 측정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어떤 부분에서 실행되고 있는지 확인하기 위하여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부분에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“Container Loaded”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710637" y="2772286"/>
            <a:ext cx="2278684" cy="1918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04271" y="275249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99997" y="3185161"/>
            <a:ext cx="1192042" cy="27432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488727" y="313168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11917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9" y="87485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70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활성화 되어 있는 상태를 확인할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태그에 상세한 내용을 설명하는 영역입니다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507759" y="1172086"/>
            <a:ext cx="1172702" cy="39001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92463" y="105773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80461" y="1859329"/>
            <a:ext cx="2453641" cy="253741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65165" y="174498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9530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70"/>
            <a:ext cx="2690886" cy="1632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상품조회 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(view_item)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디버깅해보겠습니다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디버깅 웹페이지에서 상품상세페이지로 이동합니다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현재 웹페이지 제목은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73553" y="1347347"/>
            <a:ext cx="1076129" cy="20923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8255" y="123299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81454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70"/>
            <a:ext cx="2690886" cy="1478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다시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페이지로 돌아옵니다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Timeline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확인해보면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페이지 목록이 추가된 것을 확인 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해당 페이지 제목을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8255" y="2071907"/>
            <a:ext cx="1176185" cy="20923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-57041" y="195755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1885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현재 활성된 태그 목록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(Tags Fired)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에서 상품상세조회 태그가 실행되고 있는것을 확인 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해당 태그를 클릭해보겠습니다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857500" y="2963268"/>
            <a:ext cx="1630681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771066" y="287571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" y="2051639"/>
            <a:ext cx="1263535" cy="28423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871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6-1)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어느 부분에서 실행되고 어떤 값들을 가지고 있는지 상세히 보고 싶습니다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아래에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885605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642360" y="3296583"/>
            <a:ext cx="1211580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55927" y="320903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60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758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11276" y="1715804"/>
            <a:ext cx="8957662" cy="350459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117561" y="148353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48164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실행되고 있는 태그의 매개변수 값들을 확인하기 위해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“value”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버튼에 체크합니다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810886" y="1688288"/>
            <a:ext cx="299653" cy="975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99848" y="151319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60354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69"/>
            <a:ext cx="2690886" cy="194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전송되고 있는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dataLayer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확인 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만약 정상적인 값이 전송되지 않았다면 전자상거래 설치 부분을 다시 한 번 검토하시길 바랍니다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이와 같은 방법으로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태그를 디버깅할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" y="885605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787526" y="2930347"/>
            <a:ext cx="3337175" cy="96347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74814" y="293461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12352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D47503-805B-E602-191A-7BA4E870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1205" y="2959641"/>
            <a:ext cx="366959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00625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895080" y="1500491"/>
            <a:ext cx="408942" cy="23687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84041" y="132539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3528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1280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31" y="1205520"/>
            <a:ext cx="428631" cy="21508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2" y="103042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50391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5738028" y="3690017"/>
            <a:ext cx="428631" cy="21508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26990" y="351491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58839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5" y="1292370"/>
            <a:ext cx="2690886" cy="117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해당화면이 보인다면 정상적으로 웹페이지에 적용된 것입니다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않는다면 본 가이드를 다시 한 번 천천히 진행해보시길 권장드립니다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02743" y="1230458"/>
            <a:ext cx="364901" cy="21508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491705" y="105536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6948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EDEC93-5C77-EEB0-046C-FB06539D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1205" y="2959641"/>
            <a:ext cx="366959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64212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3058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(GA4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접속은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번 슬라이드 이후 내용을 확인해주세요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6" y="1727089"/>
            <a:ext cx="240245" cy="20077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97181" y="162483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50" y="1224790"/>
            <a:ext cx="777662" cy="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10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325749" y="1711848"/>
            <a:ext cx="436251" cy="14848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14712" y="153674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05" y="1267651"/>
            <a:ext cx="777662" cy="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34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70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 이름을 회사명 또는 브랜드명으로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" y="964206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40" y="2247820"/>
            <a:ext cx="2161493" cy="47875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288484" y="201554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8948" y="5614474"/>
            <a:ext cx="415822" cy="22154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246919" y="538220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65FD66-EB18-6484-B6A4-62FA698FE3E7}"/>
              </a:ext>
            </a:extLst>
          </p:cNvPr>
          <p:cNvSpPr/>
          <p:nvPr/>
        </p:nvSpPr>
        <p:spPr>
          <a:xfrm>
            <a:off x="542420" y="2499072"/>
            <a:ext cx="308645" cy="13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3280E-C22B-78DF-0517-90CCD0F6CB0A}"/>
              </a:ext>
            </a:extLst>
          </p:cNvPr>
          <p:cNvSpPr txBox="1"/>
          <p:nvPr/>
        </p:nvSpPr>
        <p:spPr>
          <a:xfrm>
            <a:off x="500853" y="2475321"/>
            <a:ext cx="1965255" cy="184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1"/>
              <a:t>브랜드 이름 </a:t>
            </a:r>
            <a:r>
              <a:rPr lang="en-US" altLang="ko-KR" sz="601"/>
              <a:t>or </a:t>
            </a:r>
            <a:r>
              <a:rPr lang="ko-KR" altLang="en-US" sz="601"/>
              <a:t>회사명</a:t>
            </a:r>
          </a:p>
        </p:txBody>
      </p:sp>
    </p:spTree>
    <p:extLst>
      <p:ext uri="{BB962C8B-B14F-4D97-AF65-F5344CB8AC3E}">
        <p14:creationId xmlns:p14="http://schemas.microsoft.com/office/powerpoint/2010/main" val="248105058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5" y="1292370"/>
            <a:ext cx="2690886" cy="2094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보고서에서는 실시간으로 수집되는 이벤트 및 페이지 정보를 확인 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 별 이벤트 수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목록에서 설치를 진행했던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이벤트가 수집되는 내용을 확인할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실제 웹페이지에서 상품조회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행동을 진행하고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 이벤트를 확인 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31" y="1205520"/>
            <a:ext cx="428631" cy="21508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2" y="103042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85605"/>
            <a:ext cx="9360000" cy="50700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162670" y="3936889"/>
            <a:ext cx="1403991" cy="177049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051631" y="37617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4469" y="1742329"/>
            <a:ext cx="7902466" cy="4213276"/>
          </a:xfrm>
          <a:prstGeom prst="roundRect">
            <a:avLst>
              <a:gd name="adj" fmla="val 183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50" y="1255270"/>
            <a:ext cx="777662" cy="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418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New Adswerve Overview Guide: Master the Basics of Google Analytics 4 (GA4)  for Web - Adswerve">
            <a:extLst>
              <a:ext uri="{FF2B5EF4-FFF2-40B4-BE49-F238E27FC236}">
                <a16:creationId xmlns:a16="http://schemas.microsoft.com/office/drawing/2014/main" id="{EEB7E812-C228-1FC4-8BCA-1ED15D86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2"/>
            <a:ext cx="1218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6107542"/>
            <a:ext cx="12192000" cy="750463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4538" y="374541"/>
            <a:ext cx="3365024" cy="22621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감사합니다</a:t>
            </a:r>
            <a:endParaRPr lang="en-US" altLang="ko-KR" sz="4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/>
            <a:r>
              <a:rPr lang="en-US" altLang="ko-KR" sz="36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Analytics4</a:t>
            </a:r>
            <a:br>
              <a:rPr lang="en-US" altLang="ko-KR" sz="36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 전자상거래 설치 가이드</a:t>
            </a:r>
            <a:r>
              <a:rPr lang="en-US" altLang="ko-KR" sz="20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20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</a:t>
            </a:r>
            <a:r>
              <a:rPr lang="en-US" altLang="ko-KR" sz="1399" spc="-30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 i e w _ i t e m   &amp;   a d d _ t o _ c a r t  &amp;  p u r c h a s e </a:t>
            </a:r>
            <a:r>
              <a:rPr lang="en-US" altLang="ko-KR" sz="2000" spc="-30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500" spc="-300">
              <a:solidFill>
                <a:prstClr val="whit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753" y="6205770"/>
            <a:ext cx="11092530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이문서는 지적재산이므로 어떠한 경우에도 공식적인 허가없이 이 문서의 일부 또는 전체를 변경하여 복제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전송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배포할 수 없습니다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999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문서는 정보 제공의 목적으로 제공되며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문서의 사용 혹은 사용결과에 따른 책임은 전적으로 사용자에게 있습니다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42587" y="5165870"/>
            <a:ext cx="1184941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e-mail 		</a:t>
            </a: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4"/>
              </a:rPr>
              <a:t>xodud2972@gmail.com</a:t>
            </a: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Kmong		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https://kmong.com/@%EA%B5%AC%EA%B8%80%EC%95%A0%EB%84%90%EB%A6%AC%ED%8B%B1%EC%8A%A4#</a:t>
            </a:r>
            <a:endParaRPr lang="en-US" altLang="ko-KR" sz="999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903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70"/>
            <a:ext cx="269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보고시간대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통화 를 설정합니다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속성이름은 회사명 또는 브랜드명이 좋습니다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2" y="980836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40" y="2887899"/>
            <a:ext cx="2352686" cy="9775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288484" y="265562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0635" y="4391505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230292" y="414260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2BE0F7-7D3B-DD96-E576-CBC5F10756F8}"/>
              </a:ext>
            </a:extLst>
          </p:cNvPr>
          <p:cNvSpPr/>
          <p:nvPr/>
        </p:nvSpPr>
        <p:spPr>
          <a:xfrm>
            <a:off x="525794" y="3029108"/>
            <a:ext cx="717157" cy="127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E77A4-9D4D-E615-FD3B-325C74F2E8FF}"/>
              </a:ext>
            </a:extLst>
          </p:cNvPr>
          <p:cNvSpPr txBox="1"/>
          <p:nvPr/>
        </p:nvSpPr>
        <p:spPr>
          <a:xfrm>
            <a:off x="484230" y="3005357"/>
            <a:ext cx="2128343" cy="184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1"/>
              <a:t>홈페이지 이름</a:t>
            </a:r>
            <a:r>
              <a:rPr lang="en-US" altLang="ko-KR" sz="601"/>
              <a:t>/</a:t>
            </a:r>
            <a:r>
              <a:rPr lang="ko-KR" altLang="en-US" sz="601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3746048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정보 영역은 선택사항입니다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가이드에서는 굳이 설정을 하지 않고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" y="98083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5574" y="5638413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255231" y="538951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791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서비스 약관 계약에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동의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GDPR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유럽연합 일반데이터 보호규칙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체크를 하지 않고 진행하여도 무방합니다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9" y="96420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41035" y="4458006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3287100" y="441354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01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22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본가이드는 웹 설치내용이기 때문에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011681" y="3009208"/>
            <a:ext cx="1596042" cy="19119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1766057" y="295932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272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71"/>
            <a:ext cx="2690886" cy="69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설정 영역에서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웹사이트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URL /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스트립 이름 을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스트림 만들기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751326" y="1886990"/>
            <a:ext cx="6018601" cy="37407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2497389" y="181416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734698" y="3185078"/>
            <a:ext cx="681833" cy="20443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2640982" y="296111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02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4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71"/>
            <a:ext cx="269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영역까지 설정 하게 되면 보여지는 화면입니다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693137" y="1208650"/>
            <a:ext cx="282818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2582794" y="95975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893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4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웹 스트림 세부정보에서 생성한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계정의 측정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7772401" y="2222803"/>
            <a:ext cx="980902" cy="32920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7643489" y="197390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111247" y="1225274"/>
            <a:ext cx="282818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2009217" y="97637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53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/>
              <a:t>목차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247802" y="886361"/>
            <a:ext cx="5010000" cy="4462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2" action="ppaction://hlinksldjump"/>
              </a:rPr>
              <a:t>#GA4/GTM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2" action="ppaction://hlinksldjump"/>
              </a:rPr>
              <a:t>계정 생성하기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1-1) Google Analytics4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1-2) Google Tag Manager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#GTM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추적코드 설치 및 기본 셋팅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2-1) 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 기능 활용하여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2-4) GoogleTagManger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기본셋팅하기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FontTx/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FontTx/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추적코드 정상설치여부 확인하기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FontTx/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60067" y="881079"/>
            <a:ext cx="6381414" cy="51552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전자상거래 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–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상품조회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(view_item)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4-1)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전자상거래 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–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장바구니 추가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(add_to_cart)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5-1)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전자상거래 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–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구매완료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(purchase)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6-1)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디버깅 및 적용하기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7-1) 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 미리보기 기능 사용하여 디버깅하기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04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0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홈 메뉴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91572" y="1529542"/>
            <a:ext cx="315569" cy="21613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280173" y="137556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83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6"/>
            <a:ext cx="7481638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계정이 정상적으로 생성된 경우 해당 화면과 같이 나오게 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않는경우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번째 슬라이드부터 다시 한 번 천천히 따라하시길 권장드립니다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16383" y="1230285"/>
            <a:ext cx="9335522" cy="472079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02073" y="2308033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>
            <a:off x="3270609" y="2438535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27420" y="2876865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해당 부분은 </a:t>
            </a:r>
            <a:r>
              <a:rPr lang="en-US" altLang="ko-KR" sz="1100"/>
              <a:t>GA4</a:t>
            </a:r>
            <a:r>
              <a:rPr lang="ko-KR" altLang="en-US" sz="1100"/>
              <a:t>에서 제공한 고유한 코드입니다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따라서 가이드에서 보여지는 코드와 동일하지 않습니다</a:t>
            </a:r>
            <a:r>
              <a:rPr lang="en-US" altLang="ko-KR" sz="11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1128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D38CE6-812E-6E33-2221-4F1981849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7702" y="2959641"/>
            <a:ext cx="425090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62" indent="-514362">
              <a:buAutoNum type="arabicPeriod"/>
            </a:pP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1-2) GoogleTagManager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238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Google(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  <a:hlinkClick r:id="rId2"/>
              </a:rPr>
              <a:t>https://www.google.com/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구글태그매니저를 검색합니다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1" y="1042985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43475" y="3230327"/>
            <a:ext cx="2209426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3116234" y="304568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200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“Google Tag Manger”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5465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165541" y="2448930"/>
            <a:ext cx="2982511" cy="45221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938301" y="22642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20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 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3" y="99183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11061" y="1925228"/>
            <a:ext cx="553769" cy="20283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6683821" y="17405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80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9" y="99029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897062" y="1950139"/>
            <a:ext cx="5609333" cy="40183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1745489" y="18583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347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90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115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계정설정에서 계정이름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국가 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컨테이너 설정에서 컨테이너이름 을 입력하고 타겟플랫폼에서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227812" y="2485506"/>
            <a:ext cx="1313412" cy="69827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2" name="타원 11"/>
          <p:cNvSpPr/>
          <p:nvPr/>
        </p:nvSpPr>
        <p:spPr>
          <a:xfrm>
            <a:off x="2007128" y="230727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27811" y="3775931"/>
            <a:ext cx="2277687" cy="82100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2007128" y="359769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47457" y="5700825"/>
            <a:ext cx="462741" cy="192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6" name="타원 15"/>
          <p:cNvSpPr/>
          <p:nvPr/>
        </p:nvSpPr>
        <p:spPr>
          <a:xfrm>
            <a:off x="1935085" y="553090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62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7251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8936183" y="1317309"/>
            <a:ext cx="442422" cy="25379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8750962" y="152093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53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3927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70"/>
            <a:ext cx="2690886" cy="2849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계정생성이 완료된 후 보여지는 화면입니다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코드는 페이지내에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&lt;head&gt;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가능한 높은 위치에 붙여넣어야하는 코드입니다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코드는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&lt;body&gt;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바로 뒤에 붙여넣어야하는 코드입니다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3347753" y="2352052"/>
            <a:ext cx="2778729" cy="56571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3149731" y="22234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47753" y="3155672"/>
            <a:ext cx="2778729" cy="3772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3149731" y="300436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4" y="1899871"/>
            <a:ext cx="277263" cy="16632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5675799" y="179171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7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A751ED-C662-B144-4BF0-727E5D988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4678" y="2921170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807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70"/>
            <a:ext cx="2690886" cy="117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완료되었습니다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않는경우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32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번째 슬라이드부터 다시 한 번 천천히 따라하시길 권장드립니다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8653" y="1292369"/>
            <a:ext cx="9384604" cy="4725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4245305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B3364F-9C22-C56F-E621-BB56A9E35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2-1)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838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복사하기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에서 우측 상단에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“GTM-”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으로 시작하는 파란색 코드를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7065819" y="1577063"/>
            <a:ext cx="577670" cy="21017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6905598" y="142493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495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3927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복사하기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132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코드의 복사하기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149731" y="22234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49731" y="300436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4" y="2391294"/>
            <a:ext cx="204367" cy="14905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5675799" y="228313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17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CC2556-0643-0ED9-0731-0F7282081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49085" y="2767281"/>
            <a:ext cx="5093830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제공하는 고도몰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방법은 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관리메뉴활용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   |       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편집기능 활용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가지입니다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페이지 상황에 맞는 방법을 활용하여 설치하시길 바랍니다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629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4124A7-8FF0-34D0-72CC-E620E4680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5" y="2959641"/>
            <a:ext cx="611853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 기능 활용하여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</a:p>
        </p:txBody>
      </p:sp>
    </p:spTree>
    <p:extLst>
      <p:ext uri="{BB962C8B-B14F-4D97-AF65-F5344CB8AC3E}">
        <p14:creationId xmlns:p14="http://schemas.microsoft.com/office/powerpoint/2010/main" val="3438522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7" y="3582787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7" y="3835710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7" y="411690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7" y="4384627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7" y="4686903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고도몰 관리자 페이지에 접속합니다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 상단에 기본설정 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9" y="1188720"/>
            <a:ext cx="9252091" cy="451381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87605" y="1425010"/>
            <a:ext cx="527537" cy="171034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-1" t="10129" r="86661" b="83610"/>
          <a:stretch/>
        </p:blipFill>
        <p:spPr>
          <a:xfrm>
            <a:off x="87607" y="1645921"/>
            <a:ext cx="1234118" cy="282633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17268" y="124991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54792" t="1097" r="35462" b="95808"/>
          <a:stretch/>
        </p:blipFill>
        <p:spPr>
          <a:xfrm>
            <a:off x="5181600" y="1238250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7" y="3582787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7" y="3835710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7" y="411690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7" y="4384627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7" y="4686903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17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기본설정 메뉴에 접속했습니다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외부서비스 설정 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외부서비스 설정 메뉴에 진입 후 우측에 외부스크립트 등록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4" y="1205937"/>
            <a:ext cx="9282270" cy="4520490"/>
          </a:xfrm>
          <a:prstGeom prst="rect">
            <a:avLst/>
          </a:prstGeom>
          <a:ln w="28575">
            <a:noFill/>
          </a:ln>
        </p:spPr>
      </p:pic>
      <p:sp>
        <p:nvSpPr>
          <p:cNvPr id="14" name="모서리가 둥근 직사각형 13"/>
          <p:cNvSpPr/>
          <p:nvPr/>
        </p:nvSpPr>
        <p:spPr>
          <a:xfrm>
            <a:off x="138499" y="3555239"/>
            <a:ext cx="967094" cy="160551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611986" y="2750277"/>
            <a:ext cx="667836" cy="150866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6" name="타원 15"/>
          <p:cNvSpPr/>
          <p:nvPr/>
        </p:nvSpPr>
        <p:spPr>
          <a:xfrm>
            <a:off x="7197" y="354796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439118" y="274110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70361" t="42835" r="23549" b="31421"/>
          <a:stretch/>
        </p:blipFill>
        <p:spPr>
          <a:xfrm>
            <a:off x="6633558" y="3142212"/>
            <a:ext cx="565266" cy="116378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213351" y="1238250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6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0497"/>
          <a:stretch/>
        </p:blipFill>
        <p:spPr>
          <a:xfrm>
            <a:off x="58255" y="1059205"/>
            <a:ext cx="9360000" cy="453781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7" y="3582787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7" y="3835710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7" y="411690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7" y="4384627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7" y="4686903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1632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외부 스크립트 등록 페이지로 진입했습니다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서비스명을 구글애널리틱스 추적코드로 작성합니다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삽입위치는 상단공통영역에 체크합니다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 복사했던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2017174" y="2300380"/>
            <a:ext cx="1258041" cy="150745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174" y="2815056"/>
            <a:ext cx="601334" cy="187410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19989" y="3092148"/>
            <a:ext cx="448890" cy="16939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7" name="타원 26"/>
          <p:cNvSpPr/>
          <p:nvPr/>
        </p:nvSpPr>
        <p:spPr>
          <a:xfrm>
            <a:off x="1864080" y="3092148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21139" y="3261544"/>
            <a:ext cx="3406379" cy="78885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6" name="타원 25"/>
          <p:cNvSpPr/>
          <p:nvPr/>
        </p:nvSpPr>
        <p:spPr>
          <a:xfrm>
            <a:off x="1864080" y="3336207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864080" y="2809354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864080" y="2288203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124451" y="1098551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1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9825"/>
          <a:stretch/>
        </p:blipFill>
        <p:spPr>
          <a:xfrm>
            <a:off x="62478" y="1230606"/>
            <a:ext cx="9360000" cy="4571882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1786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붙여넣기가 끝나면 모바일 쇼핑몰 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복사했던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저장버튼을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PC / M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2468880" y="3280009"/>
            <a:ext cx="548640" cy="1513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28306" y="3448023"/>
            <a:ext cx="2353195" cy="690591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867044" y="1899868"/>
            <a:ext cx="322677" cy="256593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9" name="타원 28"/>
          <p:cNvSpPr/>
          <p:nvPr/>
        </p:nvSpPr>
        <p:spPr>
          <a:xfrm>
            <a:off x="1917268" y="339963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274105" y="324056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795463" y="181231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207001" y="1270000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5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B9BD33-7246-E0DB-ED53-EC8369CF7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7703" y="2959641"/>
            <a:ext cx="4146456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62" indent="-514362">
              <a:buAutoNum type="arabicPeriod"/>
            </a:pP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1-1) GoogleAnalytics4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274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30794D-C450-A5BD-E90F-A6DA32B19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3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5" y="2959641"/>
            <a:ext cx="596387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082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7" y="3582787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7" y="3835710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7" y="411690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7" y="4384627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7" y="4686903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132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고도몰 관리자 메인페이지에서 상단 메뉴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디자인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디자인 메뉴에 진입 후 좌측하단에 폴더목록에서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전체 레이아웃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폴더를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전체 레이아웃의 하위 파일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상단 레이아웃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파일을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352937"/>
            <a:ext cx="9187771" cy="44629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02" y="1300681"/>
            <a:ext cx="1933575" cy="51816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5" name="모서리가 둥근 직사각형 24"/>
          <p:cNvSpPr/>
          <p:nvPr/>
        </p:nvSpPr>
        <p:spPr>
          <a:xfrm>
            <a:off x="2909455" y="1517825"/>
            <a:ext cx="533460" cy="269412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0087" y="4384625"/>
            <a:ext cx="1080321" cy="150078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1202634" y="4043529"/>
            <a:ext cx="5405984" cy="114273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6777764" y="1300681"/>
            <a:ext cx="1958513" cy="51816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015279" y="3582785"/>
            <a:ext cx="1372263" cy="17954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148945" y="4762740"/>
            <a:ext cx="1080254" cy="32465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3" name="타원 32"/>
          <p:cNvSpPr/>
          <p:nvPr/>
        </p:nvSpPr>
        <p:spPr>
          <a:xfrm>
            <a:off x="2798416" y="143027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878569" y="346655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015279" y="467519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160768" y="1405077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상단레이아웃 파일에 진입하였습니다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스크롤을 내리며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0453"/>
          <a:stretch/>
        </p:blipFill>
        <p:spPr>
          <a:xfrm>
            <a:off x="53340" y="885604"/>
            <a:ext cx="9360000" cy="454003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8061961" y="3351793"/>
            <a:ext cx="0" cy="2926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8125130" y="362246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120640" y="890192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8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1478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태그를 확인하였습니다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위에 복사했던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디자인 페이지 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FontTx/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쇼핑몰에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설치를 완료하였습니다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077"/>
          <a:stretch/>
        </p:blipFill>
        <p:spPr>
          <a:xfrm>
            <a:off x="116510" y="885605"/>
            <a:ext cx="9360000" cy="45591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71155" y="3619076"/>
            <a:ext cx="2653146" cy="686223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1160116" y="353152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>
            <a:stCxn id="8" idx="3"/>
          </p:cNvCxnSpPr>
          <p:nvPr/>
        </p:nvCxnSpPr>
        <p:spPr>
          <a:xfrm>
            <a:off x="3924301" y="3962188"/>
            <a:ext cx="762000" cy="2288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86300" y="4125353"/>
            <a:ext cx="3576620" cy="400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1"/>
              <a:t>GTM</a:t>
            </a:r>
            <a:r>
              <a:rPr lang="ko-KR" altLang="en-US" sz="1001"/>
              <a:t>추적코드는 고유한 코드이기 때문에 </a:t>
            </a:r>
            <a:endParaRPr lang="en-US" altLang="ko-KR" sz="1001"/>
          </a:p>
          <a:p>
            <a:r>
              <a:rPr lang="ko-KR" altLang="en-US" sz="1001"/>
              <a:t>본 가이드에서 제공하는 코드와 다를 수 있음에 유의하세요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412481" y="885606"/>
            <a:ext cx="883920" cy="280256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8326046" y="77870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78693" y="4297902"/>
            <a:ext cx="497721" cy="15588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타원 16"/>
          <p:cNvSpPr/>
          <p:nvPr/>
        </p:nvSpPr>
        <p:spPr>
          <a:xfrm>
            <a:off x="1160116" y="441220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62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7" y="3582787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7" y="3835710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7" y="411690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7" y="4384627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7" y="4686903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상단 메뉴 중 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모바일샵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디자인 스킨리스트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82" y="1205345"/>
            <a:ext cx="9332528" cy="446104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351711" y="1382846"/>
            <a:ext cx="569424" cy="2630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3980" y="3659067"/>
            <a:ext cx="795358" cy="1766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4252975" y="124537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943" y="35722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332739" y="1211859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7" y="3582787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7" y="3835710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7" y="411690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7" y="4384627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7" y="4686903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17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디자인 스킨 리스트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에 진입하였습니다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와 마찬가지로 좌측 하단 폴더 목록에서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전체 레이아웃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폴더를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하위 파일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상단 레이아웃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파일을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6" y="1380858"/>
            <a:ext cx="9315548" cy="45037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981" y="1633703"/>
            <a:ext cx="1962150" cy="4819650"/>
          </a:xfrm>
          <a:prstGeom prst="rect">
            <a:avLst/>
          </a:prstGeom>
          <a:ln w="28575">
            <a:noFill/>
          </a:ln>
        </p:spPr>
      </p:pic>
      <p:sp>
        <p:nvSpPr>
          <p:cNvPr id="14" name="모서리가 둥근 직사각형 13"/>
          <p:cNvSpPr/>
          <p:nvPr/>
        </p:nvSpPr>
        <p:spPr>
          <a:xfrm>
            <a:off x="74815" y="4239492"/>
            <a:ext cx="1064030" cy="173359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15" name="직선 화살표 연결선 14"/>
          <p:cNvCxnSpPr>
            <a:endCxn id="25" idx="1"/>
          </p:cNvCxnSpPr>
          <p:nvPr/>
        </p:nvCxnSpPr>
        <p:spPr>
          <a:xfrm flipV="1">
            <a:off x="1138845" y="4043530"/>
            <a:ext cx="5972629" cy="114361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7111473" y="1633703"/>
            <a:ext cx="1960657" cy="481965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326218" y="3881840"/>
            <a:ext cx="1319018" cy="2078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7442607" y="4741425"/>
            <a:ext cx="1319018" cy="3210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8" name="타원 27"/>
          <p:cNvSpPr/>
          <p:nvPr/>
        </p:nvSpPr>
        <p:spPr>
          <a:xfrm>
            <a:off x="7184409" y="37645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326218" y="462894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232400" y="1396098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3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상단레이아웃 파일에 진입하였습니다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스크롤을 내리며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9923"/>
          <a:stretch/>
        </p:blipFill>
        <p:spPr>
          <a:xfrm>
            <a:off x="58255" y="885604"/>
            <a:ext cx="9360000" cy="4566900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8618913" y="3351793"/>
            <a:ext cx="0" cy="2926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8682084" y="362246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135881" y="944892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8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478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태그를 확인하였습니다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위에 복사했던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디자인 페이지 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FontTx/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쇼핑몰 모두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설치를 완료하였습니다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077"/>
          <a:stretch/>
        </p:blipFill>
        <p:spPr>
          <a:xfrm>
            <a:off x="116510" y="885605"/>
            <a:ext cx="9360000" cy="45591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71155" y="3619076"/>
            <a:ext cx="2653146" cy="686223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1160116" y="353152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>
            <a:stCxn id="8" idx="3"/>
          </p:cNvCxnSpPr>
          <p:nvPr/>
        </p:nvCxnSpPr>
        <p:spPr>
          <a:xfrm>
            <a:off x="3924301" y="3962188"/>
            <a:ext cx="762000" cy="2288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86300" y="4125353"/>
            <a:ext cx="3576620" cy="400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1"/>
              <a:t>GTM</a:t>
            </a:r>
            <a:r>
              <a:rPr lang="ko-KR" altLang="en-US" sz="1001"/>
              <a:t>추적코드는 고유한 코드이기 때문에 </a:t>
            </a:r>
            <a:endParaRPr lang="en-US" altLang="ko-KR" sz="1001"/>
          </a:p>
          <a:p>
            <a:r>
              <a:rPr lang="ko-KR" altLang="en-US" sz="1001"/>
              <a:t>본 가이드에서 제공하는 코드와 다를 수 있음에 유의하세요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412481" y="885606"/>
            <a:ext cx="883920" cy="280256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8326046" y="77870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78693" y="4297902"/>
            <a:ext cx="497721" cy="15588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타원 16"/>
          <p:cNvSpPr/>
          <p:nvPr/>
        </p:nvSpPr>
        <p:spPr>
          <a:xfrm>
            <a:off x="1160116" y="441220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4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473821-F9C0-B712-B064-2CA9DBB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2-4) GoogleTagManager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기본 셋팅하기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859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58255" y="2382576"/>
            <a:ext cx="859770" cy="19437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783548" y="22239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1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Google(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  <a:hlinkClick r:id="rId2"/>
              </a:rPr>
              <a:t>https://www.google.com/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구글애널리틱스를 검색합니다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0" y="93164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343475" y="3112776"/>
            <a:ext cx="2209426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3116234" y="292813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81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" y="89391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태그메뉴에 진입했습니다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775146" y="1838055"/>
            <a:ext cx="653065" cy="24256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2" name="타원 11"/>
          <p:cNvSpPr/>
          <p:nvPr/>
        </p:nvSpPr>
        <p:spPr>
          <a:xfrm>
            <a:off x="4581785" y="1630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9548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3988510" y="1603799"/>
            <a:ext cx="4016647" cy="119759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3854032" y="15693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95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 클릭시 보여지는 화면입니다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9158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649239" y="2241259"/>
            <a:ext cx="2644389" cy="27585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6456508" y="207921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237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4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측정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ID”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생성했던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계정의 고유한 측정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가져와야합니다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해당 화면을 그대로 유지하고 새로운 페이지를 열어서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에 다시 접속합니다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4005794" y="2399201"/>
            <a:ext cx="1439044" cy="36062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3813060" y="22371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183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17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생성했던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계정에 다시 접속했습니다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홈화면에서 바로 보여지는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“G-”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보여지는 코드를 복사합니다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복사 후 다시 구글태그매니저로 돌아옵니다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8256" y="1218792"/>
            <a:ext cx="847833" cy="27585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771611" y="14331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97501" y="2191381"/>
            <a:ext cx="1822736" cy="25887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1804768" y="20293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76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38"/>
          <a:stretch/>
        </p:blipFill>
        <p:spPr>
          <a:xfrm>
            <a:off x="91505" y="1203960"/>
            <a:ext cx="9360000" cy="461179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복사했던 측정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그대로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제목을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“GA4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이라고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6610" y="2294315"/>
            <a:ext cx="714895" cy="29094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6611" y="2662847"/>
            <a:ext cx="3998423" cy="12358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87222" y="1267768"/>
            <a:ext cx="529310" cy="18306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2" name="타원 11"/>
          <p:cNvSpPr/>
          <p:nvPr/>
        </p:nvSpPr>
        <p:spPr>
          <a:xfrm>
            <a:off x="3863879" y="21541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94491" y="132689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97528" y="25808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91506" y="884307"/>
            <a:ext cx="9360000" cy="3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151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“All Pages”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56316" y="1673430"/>
            <a:ext cx="4231179" cy="19693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497234" y="153859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632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907"/>
          <a:stretch/>
        </p:blipFill>
        <p:spPr>
          <a:xfrm>
            <a:off x="104207" y="1188721"/>
            <a:ext cx="9360000" cy="461839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설정이 올바른지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태그를 저장합니다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4203" y="2703989"/>
            <a:ext cx="4033719" cy="94507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769927" y="1251365"/>
            <a:ext cx="455584" cy="2449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3886408" y="25677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49835" y="12888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104207" y="884294"/>
            <a:ext cx="9372302" cy="35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890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907"/>
          <a:stretch/>
        </p:blipFill>
        <p:spPr>
          <a:xfrm>
            <a:off x="116510" y="1188719"/>
            <a:ext cx="9360000" cy="461839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목록에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생겼는지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실제 페이지에 적용하기 위해 우측 상단에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13660" y="2223396"/>
            <a:ext cx="4231177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94372" y="1505339"/>
            <a:ext cx="449221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1054577" y="208718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725416" y="14586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114700" y="872409"/>
            <a:ext cx="9361809" cy="3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30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607"/>
          <a:stretch/>
        </p:blipFill>
        <p:spPr>
          <a:xfrm>
            <a:off x="66466" y="1173480"/>
            <a:ext cx="9360000" cy="463363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8650600" y="123318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66466" y="866365"/>
            <a:ext cx="9360000" cy="3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15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930958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57228" y="2277687"/>
            <a:ext cx="987457" cy="15794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903292" y="211860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4798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r="243" b="93120"/>
          <a:stretch/>
        </p:blipFill>
        <p:spPr>
          <a:xfrm>
            <a:off x="58847" y="858883"/>
            <a:ext cx="9359409" cy="3496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9208"/>
          <a:stretch/>
        </p:blipFill>
        <p:spPr>
          <a:xfrm>
            <a:off x="58255" y="1203961"/>
            <a:ext cx="9360000" cy="460315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5605428" y="35128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69033" y="3728850"/>
            <a:ext cx="324196" cy="2113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8743245" y="10287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7930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243" b="93120"/>
          <a:stretch/>
        </p:blipFill>
        <p:spPr>
          <a:xfrm>
            <a:off x="58847" y="866503"/>
            <a:ext cx="9359409" cy="349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8757"/>
          <a:stretch/>
        </p:blipFill>
        <p:spPr>
          <a:xfrm>
            <a:off x="58255" y="1181099"/>
            <a:ext cx="9360000" cy="462601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게시가 완료되었습니다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496468" y="10514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60074" y="1267432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5889316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358"/>
          <a:stretch/>
        </p:blipFill>
        <p:spPr>
          <a:xfrm>
            <a:off x="66466" y="1211580"/>
            <a:ext cx="9360000" cy="459553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작업공간으로 다시 이동하기 위해서는 좌측상단 탭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83155" y="17101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279" y="1491739"/>
            <a:ext cx="423486" cy="2705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60168" y="876406"/>
            <a:ext cx="9337205" cy="3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689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886"/>
          <a:stretch/>
        </p:blipFill>
        <p:spPr>
          <a:xfrm>
            <a:off x="66466" y="1386841"/>
            <a:ext cx="9360000" cy="456876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다시 작업공간으로 진입하였습니다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설치완료되었습니다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243" b="93120"/>
          <a:stretch/>
        </p:blipFill>
        <p:spPr>
          <a:xfrm>
            <a:off x="66467" y="1038005"/>
            <a:ext cx="9337205" cy="3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E417F3-B05C-8180-0942-809DD9214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04636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5395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3-1) </a:t>
            </a:r>
            <a:r>
              <a:rPr lang="ko-KR" altLang="en-US" sz="2800" spc="-160">
                <a:solidFill>
                  <a:srgbClr val="000000"/>
                </a:solidFill>
              </a:rPr>
              <a:t>구글애널리틱스 홈 화면 확인하기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3172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현재까지 모든 과정을 완료 한 후 구글애널리틱스에 접속합니다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페이지 새로고침을 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정상적으로 설치되었다면 해당화면과 같이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웹 사이트의 데이터 수집이 활성화되었습니다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라는 문구가 확인됩니다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※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만약 새로고침 후에도 해당 문구가 보여지지 않는 경우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GA4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최대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분까지 기다려본 후 새로고침 하여 확인해보시기 바랍니다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분이 지나도 좌측 화면이 보이지 않는경우는 본 가이드를 다시 한 번 천천히 따라해보시기를 권장드립니다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848076" y="16665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11679" y="1882575"/>
            <a:ext cx="1820487" cy="5198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791" t="9585" r="81706" b="85004"/>
          <a:stretch/>
        </p:blipFill>
        <p:spPr>
          <a:xfrm>
            <a:off x="847899" y="1212187"/>
            <a:ext cx="88946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888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A44E87-1067-B835-B979-5390B6C98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04636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 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1223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3-2) GA4</a:t>
            </a:r>
            <a:r>
              <a:rPr lang="ko-KR" altLang="en-US" sz="2800" spc="-160">
                <a:solidFill>
                  <a:srgbClr val="000000"/>
                </a:solidFill>
              </a:rPr>
              <a:t>에서 실시간데이터 확인하기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구글애널리틱스에 접속합니다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좌측메뉴 탭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 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데이터를 확인 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0" y="152752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778" y="1766196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500707" y="14917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5076" y="1689110"/>
            <a:ext cx="29500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8791" t="9585" r="81706" b="85004"/>
          <a:stretch/>
        </p:blipFill>
        <p:spPr>
          <a:xfrm>
            <a:off x="847899" y="1220500"/>
            <a:ext cx="889462" cy="2743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0977" t="65168" r="35879" b="14829"/>
          <a:stretch/>
        </p:blipFill>
        <p:spPr>
          <a:xfrm>
            <a:off x="4829697" y="4189615"/>
            <a:ext cx="1230283" cy="10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030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8EA084-8D7E-EAB9-DEF0-31C80EB4D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4678" y="2921170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4"/>
            <a:ext cx="1220977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2</a:t>
            </a:r>
            <a:r>
              <a:rPr lang="ko-KR" altLang="en-US" sz="1801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부는 전자상거래 설치를 위한 가이드입니다</a:t>
            </a:r>
            <a:r>
              <a:rPr lang="en-US" altLang="ko-KR" sz="1801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 </a:t>
            </a:r>
            <a:r>
              <a:rPr lang="ko-KR" altLang="en-US" sz="1801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쇼핑몰이 아닌 브랜드 사이트인경우 </a:t>
            </a:r>
            <a:r>
              <a:rPr lang="en-US" altLang="ko-KR" sz="1801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</a:t>
            </a:r>
            <a:r>
              <a:rPr lang="ko-KR" altLang="en-US" sz="1801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 가이드내용은 대상이 아닙니다</a:t>
            </a:r>
            <a:r>
              <a:rPr lang="en-US" altLang="ko-KR" sz="1801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801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4948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1104E7-B956-845D-686B-EF5E121B8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20" y="2959641"/>
            <a:ext cx="711156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4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고도몰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346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만약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Google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계정이 없다면 계정을 만들어야합니다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FontTx/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계정이 있다면 본인의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계정으로 로그인합니다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5466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33541" y="2522573"/>
            <a:ext cx="2210306" cy="239024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5078672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7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구글태그매니저에 접속합니다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538520" y="26536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6828" y="2722160"/>
            <a:ext cx="53494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671928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9277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2" y="29851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23852"/>
            <a:ext cx="593929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3006671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5250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4"/>
            <a:ext cx="3995998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9121596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5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1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41354140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4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1"/>
            <a:ext cx="2690886" cy="2555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링크에 있는 소스코드를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새탭에서 링크 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클릭하여 접속 후 보이는 회색 박스 우측싱단에 에 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눌러 코드를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https://wary-crabapple-1b0.notion.site/4-1-view_item-1-9048d23398be4f7883a23291c527bdff</a:t>
            </a: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“[GA4]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24819" y="220141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4779" y="2312537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2618961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28921" y="1267432"/>
            <a:ext cx="126485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6" name="타원 15"/>
          <p:cNvSpPr/>
          <p:nvPr/>
        </p:nvSpPr>
        <p:spPr>
          <a:xfrm>
            <a:off x="8534035" y="114104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43996" y="1252172"/>
            <a:ext cx="441569" cy="219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94" y="1258057"/>
            <a:ext cx="898522" cy="3095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052" y="1292370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5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39790" y="34749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49751" y="3586045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4608475" y="308699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6" y="3198119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1479751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20" y="15380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81" y="1649181"/>
            <a:ext cx="3995826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5096466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1" y="29013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012468"/>
            <a:ext cx="2758782" cy="22949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3967989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2402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 이름에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ecommerce.items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변수이름을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[GA4]ecommerce.items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7" y="23080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9"/>
            <a:ext cx="1294191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19506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6" y="1262182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40419054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다음을 트리거를 만들기 위하여 좌측 메뉴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4728" y="347597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9" y="3587102"/>
            <a:ext cx="2557726" cy="41963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8256" y="2552163"/>
            <a:ext cx="673265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597043" y="241594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01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FE147E-BA18-95F1-6CEA-DCB400C16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7832" y="3075057"/>
            <a:ext cx="769633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구글계정이 이미 생성되어 있는 경우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다음 슬라이부터 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19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번 슬라이드까지 나오는 구글계정생성하기 영역은 생략하시면 됩니다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8055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A080B8-DAAC-FF58-8043-565B537C5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20" y="2959641"/>
            <a:ext cx="711156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4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고도몰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734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9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4"/>
            <a:ext cx="620862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9965639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7" y="1582480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208799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페이지뷰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09565" y="26488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6" y="2759982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0691680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" y="89317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체크합니다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“Page Path”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3" y="23080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4" y="2419159"/>
            <a:ext cx="1294191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3874183" y="279046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4" y="2880308"/>
            <a:ext cx="1219377" cy="10349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004507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2" y="91440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2094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화면과 같은 조건으로 설정합니다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아래 문자를 복사하여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/goods/goods_view.php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8519366" y="11812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29327" y="1267429"/>
            <a:ext cx="456238" cy="24548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6" name="타원 15"/>
          <p:cNvSpPr/>
          <p:nvPr/>
        </p:nvSpPr>
        <p:spPr>
          <a:xfrm>
            <a:off x="3823368" y="26981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33329" y="2784308"/>
            <a:ext cx="3916034" cy="35966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타원 17"/>
          <p:cNvSpPr/>
          <p:nvPr/>
        </p:nvSpPr>
        <p:spPr>
          <a:xfrm>
            <a:off x="2675257" y="121808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85219" y="1304275"/>
            <a:ext cx="1030076" cy="2086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08291" y="2859733"/>
            <a:ext cx="1160393" cy="23353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94" y="1258057"/>
            <a:ext cx="898522" cy="309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052" y="1292370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8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츠리거 항목에 추가됩니다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948104" y="21334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6" y="2244592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4558599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1" y="1856666"/>
            <a:ext cx="609776" cy="1612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1" y="1237647"/>
            <a:ext cx="875759" cy="2603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1267432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5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20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2" y="1654389"/>
            <a:ext cx="3995826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7822723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5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6" y="5469930"/>
            <a:ext cx="2790146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8389812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2402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view_item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  <a:r>
              <a:rPr lang="en-US" altLang="ko-KR" sz="1001" b="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 b="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2"/>
            <a:ext cx="17649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3840932" y="23080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50894" y="2419160"/>
            <a:ext cx="1302503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8554306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3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117359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14310</TotalTime>
  <Words>5046</Words>
  <Application>Microsoft Office PowerPoint</Application>
  <PresentationFormat>와이드스크린</PresentationFormat>
  <Paragraphs>1178</Paragraphs>
  <Slides>221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221</vt:i4>
      </vt:variant>
    </vt:vector>
  </HeadingPairs>
  <TitlesOfParts>
    <vt:vector size="227" baseType="lpstr">
      <vt:lpstr>HY견고딕</vt:lpstr>
      <vt:lpstr>Noto Sans KR</vt:lpstr>
      <vt:lpstr>Noto Sans KR Thin</vt:lpstr>
      <vt:lpstr>맑은 고딕</vt:lpstr>
      <vt:lpstr>Arial</vt:lpstr>
      <vt:lpstr>Office 테마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1-1) Google Analytics4 계정 생성하기</vt:lpstr>
      <vt:lpstr>1-1) Google Analytics4 계정 생성하기</vt:lpstr>
      <vt:lpstr>1-1) Google Analytics4 계정 생성하기 </vt:lpstr>
      <vt:lpstr>PowerPoint 프레젠테이션</vt:lpstr>
      <vt:lpstr>1-1) Google Analytics4 계정 생성하기 (google계정 생성하기)</vt:lpstr>
      <vt:lpstr>1-1) Google Analytics4 계정 생성하기 (google계정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 (완료)</vt:lpstr>
      <vt:lpstr>PowerPoint 프레젠테이션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 (완료)</vt:lpstr>
      <vt:lpstr>PowerPoint 프레젠테이션</vt:lpstr>
      <vt:lpstr>2-1) GTM 추적코드 복사하기</vt:lpstr>
      <vt:lpstr>2-1) GTM 추적코드 복사하기 (완료)</vt:lpstr>
      <vt:lpstr>PowerPoint 프레젠테이션</vt:lpstr>
      <vt:lpstr>PowerPoint 프레젠테이션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PowerPoint 프레젠테이션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PowerPoint 프레젠테이션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PowerPoint 프레젠테이션</vt:lpstr>
      <vt:lpstr>3-1) 구글애널리틱스 홈 화면 확인하기</vt:lpstr>
      <vt:lpstr>PowerPoint 프레젠테이션</vt:lpstr>
      <vt:lpstr>3-2) GA4에서 실시간데이터 확인하기</vt:lpstr>
      <vt:lpstr>PowerPoint 프레젠테이션</vt:lpstr>
      <vt:lpstr>PowerPoint 프레젠테이션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PowerPoint 프레젠테이션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PowerPoint 프레젠테이션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PowerPoint 프레젠테이션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PowerPoint 프레젠테이션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PowerPoint 프레젠테이션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PowerPoint 프레젠테이션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PowerPoint 프레젠테이션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PowerPoint 프레젠테이션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PowerPoint 프레젠테이션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 (구조파악)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6-1) GTM 미리보기 기능 사용하여 디버깅하기</vt:lpstr>
      <vt:lpstr>7-1) GTM 미리보기 기능 사용하여 디버깅하기</vt:lpstr>
      <vt:lpstr>7-1) GTM 미리보기 기능 사용하여 디버깅하기</vt:lpstr>
      <vt:lpstr>PowerPoint 프레젠테이션</vt:lpstr>
      <vt:lpstr>7-2) GTM 설정내역 적용하기</vt:lpstr>
      <vt:lpstr>7-2) GTM 설정내역 적용하기</vt:lpstr>
      <vt:lpstr>7-2) GTM 설정내역 적용하기</vt:lpstr>
      <vt:lpstr>7-2) GTM 설정내역 적용하기</vt:lpstr>
      <vt:lpstr>PowerPoint 프레젠테이션</vt:lpstr>
      <vt:lpstr>7-3) GA4에서 실시간데이터 확인하기</vt:lpstr>
      <vt:lpstr>7-3) GA4에서 실시간데이터 확인하기</vt:lpstr>
      <vt:lpstr>7-3) GA4에서 실시간데이터 확인하기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20-A-001</dc:creator>
  <cp:lastModifiedBy>20-A-001</cp:lastModifiedBy>
  <cp:revision>832</cp:revision>
  <dcterms:created xsi:type="dcterms:W3CDTF">2022-06-30T08:10:59Z</dcterms:created>
  <dcterms:modified xsi:type="dcterms:W3CDTF">2023-03-24T08:19:10Z</dcterms:modified>
</cp:coreProperties>
</file>